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 varScale="1">
        <p:scale>
          <a:sx n="42" d="100"/>
          <a:sy n="42" d="100"/>
        </p:scale>
        <p:origin x="-1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B3E842-204A-4848-87AD-AEFA9D550B70}" type="datetimeFigureOut">
              <a:rPr lang="uk-UA" smtClean="0"/>
              <a:pPr/>
              <a:t>05.11.2012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48BBD9-F98B-4D87-BB41-988830AD506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E842-204A-4848-87AD-AEFA9D550B70}" type="datetimeFigureOut">
              <a:rPr lang="uk-UA" smtClean="0"/>
              <a:pPr/>
              <a:t>05.11.2012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BBD9-F98B-4D87-BB41-988830AD506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E842-204A-4848-87AD-AEFA9D550B70}" type="datetimeFigureOut">
              <a:rPr lang="uk-UA" smtClean="0"/>
              <a:pPr/>
              <a:t>05.11.2012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BBD9-F98B-4D87-BB41-988830AD506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B3E842-204A-4848-87AD-AEFA9D550B70}" type="datetimeFigureOut">
              <a:rPr lang="uk-UA" smtClean="0"/>
              <a:pPr/>
              <a:t>05.11.2012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48BBD9-F98B-4D87-BB41-988830AD50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B3E842-204A-4848-87AD-AEFA9D550B70}" type="datetimeFigureOut">
              <a:rPr lang="uk-UA" smtClean="0"/>
              <a:pPr/>
              <a:t>05.11.2012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48BBD9-F98B-4D87-BB41-988830AD506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E842-204A-4848-87AD-AEFA9D550B70}" type="datetimeFigureOut">
              <a:rPr lang="uk-UA" smtClean="0"/>
              <a:pPr/>
              <a:t>05.11.2012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BBD9-F98B-4D87-BB41-988830AD50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E842-204A-4848-87AD-AEFA9D550B70}" type="datetimeFigureOut">
              <a:rPr lang="uk-UA" smtClean="0"/>
              <a:pPr/>
              <a:t>05.11.2012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BBD9-F98B-4D87-BB41-988830AD50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B3E842-204A-4848-87AD-AEFA9D550B70}" type="datetimeFigureOut">
              <a:rPr lang="uk-UA" smtClean="0"/>
              <a:pPr/>
              <a:t>05.11.2012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48BBD9-F98B-4D87-BB41-988830AD50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E842-204A-4848-87AD-AEFA9D550B70}" type="datetimeFigureOut">
              <a:rPr lang="uk-UA" smtClean="0"/>
              <a:pPr/>
              <a:t>05.11.2012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8BBD9-F98B-4D87-BB41-988830AD506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B3E842-204A-4848-87AD-AEFA9D550B70}" type="datetimeFigureOut">
              <a:rPr lang="uk-UA" smtClean="0"/>
              <a:pPr/>
              <a:t>05.11.2012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48BBD9-F98B-4D87-BB41-988830AD50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B3E842-204A-4848-87AD-AEFA9D550B70}" type="datetimeFigureOut">
              <a:rPr lang="uk-UA" smtClean="0"/>
              <a:pPr/>
              <a:t>05.11.2012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48BBD9-F98B-4D87-BB41-988830AD50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B3E842-204A-4848-87AD-AEFA9D550B70}" type="datetimeFigureOut">
              <a:rPr lang="uk-UA" smtClean="0"/>
              <a:pPr/>
              <a:t>05.11.2012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48BBD9-F98B-4D87-BB41-988830AD506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0500" y="0"/>
            <a:ext cx="9525000" cy="6858000"/>
          </a:xfrm>
          <a:prstGeom prst="rect">
            <a:avLst/>
          </a:prstGeom>
          <a:effectLst>
            <a:glow rad="127000">
              <a:schemeClr val="accent1">
                <a:alpha val="85000"/>
              </a:schemeClr>
            </a:glow>
          </a:effec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600" y="6021288"/>
            <a:ext cx="7560840" cy="648072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английского языка СШ№ 144,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В.В.Асаева</a:t>
            </a:r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1334" y="1340768"/>
            <a:ext cx="4704523" cy="35283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9149" y="1340768"/>
            <a:ext cx="8028892" cy="3528392"/>
          </a:xfrm>
          <a:gradFill>
            <a:gsLst>
              <a:gs pos="0">
                <a:schemeClr val="tx1">
                  <a:alpha val="18000"/>
                </a:schemeClr>
              </a:gs>
              <a:gs pos="50000">
                <a:schemeClr val="tx1">
                  <a:lumMod val="65000"/>
                  <a:lumOff val="35000"/>
                  <a:alpha val="64000"/>
                </a:schemeClr>
              </a:gs>
              <a:gs pos="100000">
                <a:schemeClr val="tx1">
                  <a:alpha val="33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ru-RU" sz="55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- бриллиант </a:t>
            </a:r>
            <a:br>
              <a:rPr lang="ru-RU" sz="55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или </a:t>
            </a:r>
            <a:br>
              <a:rPr lang="ru-RU" sz="55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грани педагога</a:t>
            </a:r>
            <a:r>
              <a:rPr lang="en-US" sz="55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5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uk-UA" sz="55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91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08488" y="0"/>
            <a:ext cx="10661549" cy="69300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Autofit/>
          </a:bodyPr>
          <a:lstStyle/>
          <a:p>
            <a:pPr algn="ctr"/>
            <a:r>
              <a:rPr lang="ru-RU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uk-UA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467600" cy="2836912"/>
          </a:xfrm>
          <a:solidFill>
            <a:schemeClr val="tx1">
              <a:alpha val="23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tx2">
                    <a:lumMod val="10000"/>
                    <a:lumOff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должен уметь диагностировать, чему следует обучать по:</a:t>
            </a:r>
            <a:endParaRPr lang="uk-UA" sz="2800" dirty="0">
              <a:solidFill>
                <a:schemeClr val="tx2">
                  <a:lumMod val="10000"/>
                  <a:lumOff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Явной </a:t>
            </a:r>
            <a:r>
              <a:rPr lang="ru-RU" sz="2800" dirty="0">
                <a:solidFill>
                  <a:schemeClr val="tx2">
                    <a:lumMod val="10000"/>
                    <a:lumOff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необходимости изучения определенного материала (из-за отсутствия у учащихся соответствующих знаний);</a:t>
            </a:r>
            <a:endParaRPr lang="uk-UA" sz="2800" dirty="0">
              <a:solidFill>
                <a:schemeClr val="tx2">
                  <a:lumMod val="10000"/>
                  <a:lumOff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Оценке </a:t>
            </a:r>
            <a:r>
              <a:rPr lang="ru-RU" sz="2800" dirty="0">
                <a:solidFill>
                  <a:schemeClr val="tx2">
                    <a:lumMod val="10000"/>
                    <a:lumOff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ошибок учащихся и их коррекции.</a:t>
            </a:r>
            <a:endParaRPr lang="uk-UA" sz="2800" dirty="0">
              <a:solidFill>
                <a:schemeClr val="tx2">
                  <a:lumMod val="10000"/>
                  <a:lumOff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36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88562" y="-4172"/>
            <a:ext cx="10926214" cy="68407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Коррекция</a:t>
            </a:r>
            <a:endParaRPr lang="uk-UA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  <a:solidFill>
            <a:schemeClr val="bg1">
              <a:alpha val="71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300" dirty="0"/>
              <a:t>Учитель должен решить что, сколько, когда и как исправить.</a:t>
            </a:r>
            <a:endParaRPr lang="uk-UA" sz="2300" dirty="0"/>
          </a:p>
          <a:p>
            <a:pPr marL="0" indent="0">
              <a:buNone/>
            </a:pPr>
            <a:r>
              <a:rPr lang="ru-RU" sz="2300" b="1" dirty="0" smtClean="0"/>
              <a:t>Что</a:t>
            </a:r>
            <a:r>
              <a:rPr lang="ru-RU" sz="2300" b="1" dirty="0"/>
              <a:t>? </a:t>
            </a:r>
            <a:endParaRPr lang="uk-UA" sz="2300" b="1" dirty="0"/>
          </a:p>
          <a:p>
            <a:r>
              <a:rPr lang="ru-RU" sz="2300" dirty="0" smtClean="0"/>
              <a:t>недавно </a:t>
            </a:r>
            <a:r>
              <a:rPr lang="ru-RU" sz="2300" dirty="0"/>
              <a:t>выученный материал;</a:t>
            </a:r>
            <a:endParaRPr lang="uk-UA" sz="2300" dirty="0"/>
          </a:p>
          <a:p>
            <a:r>
              <a:rPr lang="ru-RU" sz="2300" dirty="0" smtClean="0"/>
              <a:t>часто </a:t>
            </a:r>
            <a:r>
              <a:rPr lang="ru-RU" sz="2300" dirty="0"/>
              <a:t>повторяющиеся ошибки;</a:t>
            </a:r>
            <a:endParaRPr lang="uk-UA" sz="2300" dirty="0"/>
          </a:p>
          <a:p>
            <a:r>
              <a:rPr lang="ru-RU" sz="2300" dirty="0" smtClean="0"/>
              <a:t>грубые ошибки.</a:t>
            </a:r>
          </a:p>
          <a:p>
            <a:endParaRPr lang="ru-RU" sz="2300" dirty="0" smtClean="0"/>
          </a:p>
          <a:p>
            <a:pPr marL="0" indent="0">
              <a:buNone/>
            </a:pPr>
            <a:r>
              <a:rPr lang="ru-RU" sz="2300" b="1" dirty="0" smtClean="0"/>
              <a:t>Сколько?</a:t>
            </a:r>
            <a:endParaRPr lang="uk-UA" sz="2300" b="1" dirty="0"/>
          </a:p>
          <a:p>
            <a:r>
              <a:rPr lang="ru-RU" sz="2300" dirty="0"/>
              <a:t>Зависит от уровня, </a:t>
            </a:r>
            <a:r>
              <a:rPr lang="ru-RU" sz="2300" dirty="0" smtClean="0"/>
              <a:t>возраста, характера </a:t>
            </a:r>
            <a:r>
              <a:rPr lang="ru-RU" sz="2300" dirty="0"/>
              <a:t>ученика, </a:t>
            </a:r>
            <a:r>
              <a:rPr lang="ru-RU" sz="2300" dirty="0" smtClean="0"/>
              <a:t>цели </a:t>
            </a:r>
            <a:r>
              <a:rPr lang="ru-RU" sz="2300" dirty="0"/>
              <a:t>речевой деятельности, более частые исправления уместны, если целью является точность, менее частые  - если целью является </a:t>
            </a:r>
            <a:r>
              <a:rPr lang="ru-RU" sz="2300" dirty="0" smtClean="0"/>
              <a:t>беглость речи.</a:t>
            </a:r>
            <a:endParaRPr lang="uk-UA" sz="2300" dirty="0"/>
          </a:p>
        </p:txBody>
      </p:sp>
    </p:spTree>
    <p:extLst>
      <p:ext uri="{BB962C8B-B14F-4D97-AF65-F5344CB8AC3E}">
        <p14:creationId xmlns:p14="http://schemas.microsoft.com/office/powerpoint/2010/main" xmlns="" val="149960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96552" y="-399033"/>
            <a:ext cx="9524757" cy="998194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7704856" cy="4989168"/>
          </a:xfrm>
          <a:solidFill>
            <a:schemeClr val="tx1">
              <a:alpha val="46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500" b="1" dirty="0">
                <a:solidFill>
                  <a:srgbClr val="FF0000"/>
                </a:solidFill>
              </a:rPr>
              <a:t>Когда? </a:t>
            </a:r>
            <a:endParaRPr lang="uk-UA" sz="2500" b="1" dirty="0">
              <a:solidFill>
                <a:srgbClr val="FF0000"/>
              </a:solidFill>
            </a:endParaRPr>
          </a:p>
          <a:p>
            <a:r>
              <a:rPr lang="ru-RU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зависимости от вида языковой </a:t>
            </a:r>
            <a:r>
              <a:rPr lang="ru-RU" sz="2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деятельности, например</a:t>
            </a:r>
            <a:r>
              <a:rPr lang="ru-RU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упражнениях на отработку </a:t>
            </a:r>
            <a:r>
              <a:rPr lang="ru-RU" sz="2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- </a:t>
            </a:r>
            <a:r>
              <a:rPr lang="ru-RU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можно скорее. При деятельности, ориентированной на беглость </a:t>
            </a:r>
            <a:r>
              <a:rPr lang="ru-RU" sz="2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(ролевые </a:t>
            </a:r>
            <a:r>
              <a:rPr lang="ru-RU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игры, дискуссии</a:t>
            </a:r>
            <a:r>
              <a:rPr lang="ru-RU" sz="2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- </a:t>
            </a:r>
            <a:r>
              <a:rPr lang="ru-RU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позже. </a:t>
            </a:r>
            <a:endParaRPr lang="ru-RU" sz="25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ru-RU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uk-UA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"Нет!" Или "Это неправильно" плюс правильная версия не единственный путь. Можно использовать жесты </a:t>
            </a:r>
            <a:r>
              <a:rPr lang="ru-RU" sz="2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(отрицательное покачивание </a:t>
            </a:r>
            <a:r>
              <a:rPr lang="ru-RU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головой). </a:t>
            </a:r>
            <a:endParaRPr lang="uk-UA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Позволить ученикам исправить себя самостоятельно, прежде чем дать правильную версию или позволить другим </a:t>
            </a:r>
            <a:r>
              <a:rPr lang="ru-RU" sz="2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учащимся </a:t>
            </a:r>
            <a:r>
              <a:rPr lang="ru-RU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помочь.</a:t>
            </a:r>
            <a:endParaRPr lang="uk-UA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81201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1500" y="0"/>
            <a:ext cx="10287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  <a:solidFill>
            <a:schemeClr val="bg1">
              <a:alpha val="49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Прежде всего, учитель должен стремиться поощрять учеников. 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Такого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рода поддержка включает в себя все аспекты роли учителя: доброжелательное отношение,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соответствие требований,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предъявляемых к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учащимся их возможностям,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умеренность в критике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исправлениях. </a:t>
            </a: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118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-444773"/>
            <a:ext cx="5688632" cy="74663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99288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Грани педагога: </a:t>
            </a:r>
            <a:endParaRPr lang="uk-UA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7704856" cy="4824536"/>
          </a:xfrm>
          <a:solidFill>
            <a:schemeClr val="bg1">
              <a:alpha val="34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Мотивирующая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Информирующая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Руководящая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(направляющая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Диагностическая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Корректирующая</a:t>
            </a:r>
            <a:endParaRPr lang="uk-U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7719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0528" y="0"/>
            <a:ext cx="948110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Мотивация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701008"/>
          </a:xfrm>
          <a:solidFill>
            <a:schemeClr val="tx1">
              <a:alpha val="24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Мотивирующие факторы:</a:t>
            </a:r>
            <a:endParaRPr lang="uk-UA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Личность </a:t>
            </a:r>
            <a:r>
              <a:rPr lang="ru-RU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учителя</a:t>
            </a:r>
            <a:endParaRPr lang="uk-UA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Компетентность </a:t>
            </a:r>
            <a:r>
              <a:rPr lang="ru-RU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учителя и доверие к учителю</a:t>
            </a:r>
            <a:endParaRPr lang="uk-UA" sz="3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Способность </a:t>
            </a:r>
            <a:r>
              <a:rPr lang="ru-RU" sz="3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заинтересовать </a:t>
            </a: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учащихся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49841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05865" y="0"/>
            <a:ext cx="1155573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50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Личность </a:t>
            </a:r>
            <a:r>
              <a:rPr lang="ru-RU" sz="50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учителя</a:t>
            </a:r>
            <a:endParaRPr lang="uk-UA" sz="5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064896" cy="4873752"/>
          </a:xfrm>
          <a:solidFill>
            <a:schemeClr val="tx1">
              <a:alpha val="38000"/>
            </a:schemeClr>
          </a:solidFill>
          <a:effectLst>
            <a:glow>
              <a:schemeClr val="accent1"/>
            </a:glow>
            <a:softEdge rad="0"/>
          </a:effectLst>
        </p:spPr>
        <p:txBody>
          <a:bodyPr>
            <a:noAutofit/>
          </a:bodyPr>
          <a:lstStyle/>
          <a:p>
            <a:r>
              <a:rPr lang="ru-RU" sz="27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Отношение </a:t>
            </a:r>
            <a:r>
              <a:rPr lang="ru-RU" sz="27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ученикам: поддержка, непредвзятость, гибкость;</a:t>
            </a:r>
            <a:endParaRPr lang="uk-UA" sz="27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7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27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избегать сарказма и насмешек, </a:t>
            </a:r>
            <a:r>
              <a:rPr lang="ru-RU" sz="27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адрес </a:t>
            </a:r>
            <a:r>
              <a:rPr lang="ru-RU" sz="27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учащегося;</a:t>
            </a:r>
            <a:endParaRPr lang="uk-UA" sz="27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7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Надлежащая </a:t>
            </a:r>
            <a:r>
              <a:rPr lang="ru-RU" sz="27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роль личности в зависимости от ситуации:</a:t>
            </a:r>
            <a:endParaRPr lang="uk-UA" sz="27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3050" indent="0">
              <a:buNone/>
            </a:pPr>
            <a:r>
              <a:rPr lang="ru-RU" sz="27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отцовская роль (отцовский авторитет)</a:t>
            </a:r>
            <a:endParaRPr lang="uk-UA" sz="27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3050" indent="0">
              <a:buNone/>
            </a:pPr>
            <a:r>
              <a:rPr lang="ru-RU" sz="27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материнская роль (сочувствие и поддержка)</a:t>
            </a:r>
            <a:endParaRPr lang="uk-UA" sz="27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3050" indent="0">
              <a:buNone/>
            </a:pPr>
            <a:r>
              <a:rPr lang="ru-RU" sz="27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братская роль (снисхождение) - более подходящая роль для обучения детей старшего возраста и взрослых.</a:t>
            </a:r>
            <a:endParaRPr lang="uk-UA" sz="27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09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Компетентность учителя и доверие к </a:t>
            </a:r>
            <a:r>
              <a:rPr lang="ru-RU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учителю</a:t>
            </a:r>
            <a:endParaRPr lang="uk-UA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69214" y="2780928"/>
            <a:ext cx="6319462" cy="4077072"/>
          </a:xfrm>
          <a:prstGeom prst="ellipse">
            <a:avLst/>
          </a:prstGeom>
          <a:ln>
            <a:noFill/>
          </a:ln>
          <a:effectLst>
            <a:outerShdw blurRad="50800" dist="50800" dir="5400000" algn="ctr" rotWithShape="0">
              <a:schemeClr val="tx1"/>
            </a:outerShdw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Компетентность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учителя выражается в следующем:</a:t>
            </a:r>
            <a:endParaRPr lang="uk-UA" sz="3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Ясность мысли. Неясность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 мыслях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учителя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создает путаницу 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мыслях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учеников;</a:t>
            </a:r>
            <a:endParaRPr lang="uk-UA" sz="3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Тщательность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 подготовке и эффективность в вы</a:t>
            </a:r>
            <a:r>
              <a:rPr lang="ru-RU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полнении;</a:t>
            </a:r>
            <a:endParaRPr lang="uk-UA" sz="3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Уверенное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знание пр</a:t>
            </a:r>
            <a:r>
              <a:rPr lang="ru-RU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еподаваемого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предмета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7219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TPC\Desktop\Картинки\what-is-a-good-teacher-according-to-some-students-340x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68560" y="0"/>
            <a:ext cx="10417967" cy="698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62" cy="1143000"/>
          </a:xfrm>
        </p:spPr>
        <p:txBody>
          <a:bodyPr>
            <a:noAutofit/>
          </a:bodyPr>
          <a:lstStyle/>
          <a:p>
            <a:pPr algn="ctr"/>
            <a:r>
              <a:rPr lang="ru-RU" sz="4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Способность заинтересовать </a:t>
            </a:r>
            <a:r>
              <a:rPr lang="ru-RU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учащихся</a:t>
            </a:r>
            <a:endParaRPr lang="uk-UA" sz="4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  <a:solidFill>
            <a:schemeClr val="bg1">
              <a:alpha val="63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должен обеспечить интерес к предмету посредством: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Выявления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заинтересованности учащихся в изучаемых темах;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Разнообразия взаимодействия;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Юмора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(использования карикатур, анекдотов и шуток, чтения или прослушивания отрывков, пантомимы);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интересных задач, например, решения проблем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311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7467600" cy="211683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Учащиеся имеют больше шансов быть заинтересованными в вас и в том, что вы делаете, если вы показываете заинтересованность в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них </a:t>
            </a:r>
            <a:endParaRPr lang="uk-UA" sz="3200" i="1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2996952"/>
            <a:ext cx="4874008" cy="36485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16882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2362" y="2780928"/>
            <a:ext cx="4090708" cy="40770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Autofit/>
          </a:bodyPr>
          <a:lstStyle/>
          <a:p>
            <a:r>
              <a:rPr lang="ru-RU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Информирующая функция</a:t>
            </a:r>
            <a:endParaRPr lang="uk-UA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Данная функция возможна в следующих случаях:</a:t>
            </a:r>
            <a:endParaRPr lang="uk-UA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Подача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нового материала;</a:t>
            </a:r>
            <a:endParaRPr lang="uk-UA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Углубленное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изучение уже представленных материалов;</a:t>
            </a:r>
            <a:endParaRPr lang="uk-UA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овторение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бъяснение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и работа над оши</a:t>
            </a:r>
            <a:r>
              <a:rPr lang="ru-RU" sz="2700" dirty="0">
                <a:solidFill>
                  <a:schemeClr val="tx2">
                    <a:lumMod val="10000"/>
                    <a:lumOff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бками.</a:t>
            </a:r>
            <a:endParaRPr lang="uk-UA" sz="2700" dirty="0">
              <a:solidFill>
                <a:schemeClr val="tx2">
                  <a:lumMod val="10000"/>
                  <a:lumOff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Учитель должен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представлять </a:t>
            </a:r>
          </a:p>
          <a:p>
            <a:pPr marL="0" indent="0">
              <a:buNone/>
            </a:pP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информации, которую </a:t>
            </a:r>
            <a:endParaRPr lang="ru-RU" sz="27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способны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воспринимать учащиеся.  </a:t>
            </a:r>
            <a:endParaRPr lang="uk-UA" sz="2700" i="1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3086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585762"/>
            <a:ext cx="7896517" cy="5251183"/>
          </a:xfrm>
          <a:prstGeom prst="rect">
            <a:avLst/>
          </a:prstGeom>
          <a:solidFill>
            <a:schemeClr val="bg1">
              <a:alpha val="42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Руководящая (</a:t>
            </a:r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направляющая) функция</a:t>
            </a:r>
            <a:endParaRPr lang="ru-RU" sz="4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  <a:solidFill>
            <a:schemeClr val="bg1">
              <a:alpha val="53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/>
              <a:t>Учитель должен уметь:</a:t>
            </a:r>
            <a:endParaRPr lang="uk-UA" sz="2600" dirty="0"/>
          </a:p>
          <a:p>
            <a:r>
              <a:rPr lang="ru-RU" sz="2600" dirty="0" smtClean="0"/>
              <a:t>Стимулировать любознательность;</a:t>
            </a:r>
            <a:endParaRPr lang="uk-UA" sz="2600" dirty="0"/>
          </a:p>
          <a:p>
            <a:r>
              <a:rPr lang="ru-RU" sz="2600" dirty="0" smtClean="0"/>
              <a:t>Давать </a:t>
            </a:r>
            <a:r>
              <a:rPr lang="ru-RU" sz="2600" dirty="0"/>
              <a:t>объяснения и отвечать на вопросы учащихся;</a:t>
            </a:r>
            <a:endParaRPr lang="uk-UA" sz="2600" dirty="0"/>
          </a:p>
          <a:p>
            <a:r>
              <a:rPr lang="ru-RU" sz="2600" dirty="0" smtClean="0"/>
              <a:t>Служить </a:t>
            </a:r>
            <a:r>
              <a:rPr lang="ru-RU" sz="2600" dirty="0"/>
              <a:t>моделью для подражания;</a:t>
            </a:r>
            <a:endParaRPr lang="uk-UA" sz="2600" dirty="0"/>
          </a:p>
          <a:p>
            <a:r>
              <a:rPr lang="ru-RU" sz="2600" dirty="0" smtClean="0"/>
              <a:t>Создавать </a:t>
            </a:r>
            <a:r>
              <a:rPr lang="ru-RU" sz="2600" dirty="0"/>
              <a:t>языковые и ситуативные контексты на уроках;</a:t>
            </a:r>
            <a:endParaRPr lang="uk-UA" sz="2600" dirty="0"/>
          </a:p>
          <a:p>
            <a:r>
              <a:rPr lang="ru-RU" sz="2600" dirty="0" smtClean="0"/>
              <a:t>Давать </a:t>
            </a:r>
            <a:r>
              <a:rPr lang="ru-RU" sz="2600" dirty="0"/>
              <a:t>указания для </a:t>
            </a:r>
            <a:r>
              <a:rPr lang="ru-RU" sz="2600" dirty="0" smtClean="0"/>
              <a:t>деятельности;</a:t>
            </a:r>
            <a:endParaRPr lang="uk-UA" sz="2600" dirty="0"/>
          </a:p>
          <a:p>
            <a:r>
              <a:rPr lang="ru-RU" sz="2600" dirty="0" smtClean="0"/>
              <a:t>Контролировать </a:t>
            </a:r>
            <a:r>
              <a:rPr lang="ru-RU" sz="2600" dirty="0"/>
              <a:t>учебную деятельность;</a:t>
            </a:r>
            <a:endParaRPr lang="uk-UA" sz="2600" dirty="0"/>
          </a:p>
          <a:p>
            <a:r>
              <a:rPr lang="ru-RU" sz="2600" dirty="0" smtClean="0"/>
              <a:t>Осуществлять </a:t>
            </a:r>
            <a:r>
              <a:rPr lang="ru-RU" sz="2600" dirty="0"/>
              <a:t>проверку и коррекцию знаний</a:t>
            </a:r>
            <a:r>
              <a:rPr lang="ru-RU" sz="2600" dirty="0" smtClean="0"/>
              <a:t>.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xmlns="" val="42292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500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Учитель - бриллиант  или  грани педагога </vt:lpstr>
      <vt:lpstr>Грани педагога: </vt:lpstr>
      <vt:lpstr>Мотивация</vt:lpstr>
      <vt:lpstr>Личность учителя</vt:lpstr>
      <vt:lpstr>Компетентность учителя и доверие к учителю</vt:lpstr>
      <vt:lpstr>Способность заинтересовать учащихся</vt:lpstr>
      <vt:lpstr>Слайд 7</vt:lpstr>
      <vt:lpstr>Информирующая функция</vt:lpstr>
      <vt:lpstr>Руководящая (направляющая) функция</vt:lpstr>
      <vt:lpstr>Диагностика</vt:lpstr>
      <vt:lpstr>Коррекция</vt:lpstr>
      <vt:lpstr>Слайд 12</vt:lpstr>
      <vt:lpstr>заключение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Функции учителя на уроке английского</dc:title>
  <dc:creator>Лера</dc:creator>
  <cp:lastModifiedBy>t_hav</cp:lastModifiedBy>
  <cp:revision>22</cp:revision>
  <dcterms:created xsi:type="dcterms:W3CDTF">2012-10-28T21:51:42Z</dcterms:created>
  <dcterms:modified xsi:type="dcterms:W3CDTF">2012-11-05T13:54:37Z</dcterms:modified>
</cp:coreProperties>
</file>